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31" r:id="rId2"/>
    <p:sldId id="356" r:id="rId3"/>
    <p:sldId id="332" r:id="rId4"/>
    <p:sldId id="354" r:id="rId5"/>
    <p:sldId id="333" r:id="rId6"/>
    <p:sldId id="355" r:id="rId7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C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76207" autoAdjust="0"/>
  </p:normalViewPr>
  <p:slideViewPr>
    <p:cSldViewPr>
      <p:cViewPr>
        <p:scale>
          <a:sx n="78" d="100"/>
          <a:sy n="78" d="100"/>
        </p:scale>
        <p:origin x="-183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3F69359-796A-42A1-983C-9C428D6E6769}" type="datetimeFigureOut">
              <a:rPr lang="de-DE" smtClean="0"/>
              <a:pPr/>
              <a:t>25.04.2020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C1D8040-4609-48AB-BED4-64783C3FAC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6290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054506-3A8A-4B48-9D6B-8531A26962EC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092700" cy="38211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71" tIns="49537" rIns="99071" bIns="495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67880" y="5076440"/>
            <a:ext cx="5594450" cy="1739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512" tIns="48756" rIns="97512" bIns="48756"/>
          <a:lstStyle/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Beispiel Mind-Map: Poster im Leitfaden zu den Fachanforderungen</a:t>
            </a: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endParaRPr lang="de-DE" altLang="de-DE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Gegenseitig vorstellen</a:t>
            </a:r>
          </a:p>
        </p:txBody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  <a:p>
            <a:pPr>
              <a:buSzPct val="100000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054506-3A8A-4B48-9D6B-8531A26962EC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092700" cy="38211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71" tIns="49537" rIns="99071" bIns="495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67880" y="5076440"/>
            <a:ext cx="5594450" cy="1739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512" tIns="48756" rIns="97512" bIns="48756"/>
          <a:lstStyle/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Beispiel Mind-Map: Poster im Leitfaden zu den Fachanforderungen</a:t>
            </a: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endParaRPr lang="de-DE" altLang="de-DE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Gegenseitig vorstellen</a:t>
            </a:r>
          </a:p>
        </p:txBody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  <a:p>
            <a:pPr>
              <a:buSzPct val="100000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054506-3A8A-4B48-9D6B-8531A26962EC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092700" cy="38211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71" tIns="49537" rIns="99071" bIns="495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67880" y="5076440"/>
            <a:ext cx="5594450" cy="1739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512" tIns="48756" rIns="97512" bIns="48756"/>
          <a:lstStyle/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Beispiel Mind-Map: Poster im Leitfaden zu den Fachanforderungen</a:t>
            </a: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endParaRPr lang="de-DE" altLang="de-DE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Gegenseitig vorstellen</a:t>
            </a:r>
          </a:p>
        </p:txBody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dirty="0" smtClean="0">
                <a:solidFill>
                  <a:srgbClr val="003366"/>
                </a:solidFill>
                <a:latin typeface="Arial" pitchFamily="34" charset="0"/>
              </a:rPr>
              <a:t> Vera: Lernstanderhebung VERA (flächendeckender Vergleich)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dirty="0" smtClean="0">
                <a:solidFill>
                  <a:srgbClr val="003366"/>
                </a:solidFill>
                <a:latin typeface="Arial" pitchFamily="34" charset="0"/>
              </a:rPr>
              <a:t> Klassenarbeit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dirty="0" smtClean="0">
                <a:solidFill>
                  <a:srgbClr val="003366"/>
                </a:solidFill>
                <a:latin typeface="Arial" pitchFamily="34" charset="0"/>
              </a:rPr>
              <a:t> Diagnostik zu Beginn eines</a:t>
            </a: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Themas (Standortbestimmung) oder in Vorbereitung auf einen Leistungsnachweis: Vorsicht: korrekte Lösungen stehen nicht immer für Verständnis und sinnvolle </a:t>
            </a:r>
            <a:r>
              <a:rPr lang="de-DE" altLang="de-DE" baseline="0" dirty="0" err="1" smtClean="0">
                <a:solidFill>
                  <a:srgbClr val="003366"/>
                </a:solidFill>
                <a:latin typeface="Arial" pitchFamily="34" charset="0"/>
              </a:rPr>
              <a:t>lÖSUNGSWEGE</a:t>
            </a:r>
            <a:endParaRPr lang="de-DE" altLang="de-DE" baseline="0" dirty="0" smtClean="0">
              <a:solidFill>
                <a:srgbClr val="003366"/>
              </a:solidFill>
              <a:latin typeface="Arial" pitchFamily="34" charset="0"/>
            </a:endParaRP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Diagnostisches Interview (um Förderbedarf zu bestimmen und den Lernstoff möglichst passgenau zu gestalten bzw. Fördermaßnahmen abzuleiten)</a:t>
            </a: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  <a:p>
            <a:pPr>
              <a:buSzPct val="100000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054506-3A8A-4B48-9D6B-8531A26962E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092700" cy="38211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71" tIns="49537" rIns="99071" bIns="495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67880" y="5076440"/>
            <a:ext cx="5594450" cy="1739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512" tIns="48756" rIns="97512" bIns="48756"/>
          <a:lstStyle/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Beispiel Mind-Map: Poster im Leitfaden zu den Fachanforderungen</a:t>
            </a: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endParaRPr lang="de-DE" altLang="de-DE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Gegenseitig vorstellen</a:t>
            </a:r>
          </a:p>
        </p:txBody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dirty="0" smtClean="0">
                <a:solidFill>
                  <a:srgbClr val="003366"/>
                </a:solidFill>
                <a:latin typeface="Arial" pitchFamily="34" charset="0"/>
              </a:rPr>
              <a:t> Vera: Lernstanderhebung VERA (flächendeckender Vergleich)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dirty="0" smtClean="0">
                <a:solidFill>
                  <a:srgbClr val="003366"/>
                </a:solidFill>
                <a:latin typeface="Arial" pitchFamily="34" charset="0"/>
              </a:rPr>
              <a:t> Klassenarbeit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dirty="0" smtClean="0">
                <a:solidFill>
                  <a:srgbClr val="003366"/>
                </a:solidFill>
                <a:latin typeface="Arial" pitchFamily="34" charset="0"/>
              </a:rPr>
              <a:t> Diagnostik zu Beginn eines</a:t>
            </a: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Themas (Standortbestimmung) oder in Vorbereitung auf einen Leistungsnachweis: Vorsicht: korrekte Lösungen stehen nicht immer für Verständnis und sinnvolle </a:t>
            </a:r>
            <a:r>
              <a:rPr lang="de-DE" altLang="de-DE" baseline="0" dirty="0" err="1" smtClean="0">
                <a:solidFill>
                  <a:srgbClr val="003366"/>
                </a:solidFill>
                <a:latin typeface="Arial" pitchFamily="34" charset="0"/>
              </a:rPr>
              <a:t>lÖSUNGSWEGE</a:t>
            </a:r>
            <a:endParaRPr lang="de-DE" altLang="de-DE" baseline="0" dirty="0" smtClean="0">
              <a:solidFill>
                <a:srgbClr val="003366"/>
              </a:solidFill>
              <a:latin typeface="Arial" pitchFamily="34" charset="0"/>
            </a:endParaRP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Diagnostisches Interview (um Förderbedarf zu bestimmen und den Lernstoff möglichst passgenau zu gestalten bzw. Fördermaßnahmen abzuleiten)</a:t>
            </a: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  <a:p>
            <a:pPr>
              <a:buSzPct val="100000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054506-3A8A-4B48-9D6B-8531A26962EC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092700" cy="38211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71" tIns="49537" rIns="99071" bIns="495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67880" y="5076440"/>
            <a:ext cx="5594450" cy="1739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512" tIns="48756" rIns="97512" bIns="48756"/>
          <a:lstStyle/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Beispiel Mind-Map: Poster im Leitfaden zu den Fachanforderungen</a:t>
            </a: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endParaRPr lang="de-DE" altLang="de-DE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Gegenseitig vorstellen</a:t>
            </a:r>
          </a:p>
        </p:txBody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wertvolles Instrument, um Denkprozesse und Vorgehensweisen von Lernenden transparent zu machen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in Ansätzen wird das benötigt um adaptive Impulse während des Unterricht zu setzen</a:t>
            </a:r>
          </a:p>
          <a:p>
            <a:pPr marL="978713">
              <a:lnSpc>
                <a:spcPct val="150000"/>
              </a:lnSpc>
              <a:buSzPct val="100000"/>
              <a:tabLst>
                <a:tab pos="0" algn="l"/>
                <a:tab pos="485056" algn="l"/>
                <a:tab pos="971832" algn="l"/>
                <a:tab pos="1458608" algn="l"/>
                <a:tab pos="1945384" algn="l"/>
                <a:tab pos="2432160" algn="l"/>
                <a:tab pos="2918936" algn="l"/>
                <a:tab pos="3405711" algn="l"/>
                <a:tab pos="3892488" algn="l"/>
                <a:tab pos="4379263" algn="l"/>
                <a:tab pos="4866040" algn="l"/>
                <a:tab pos="5352815" algn="l"/>
                <a:tab pos="5839592" algn="l"/>
                <a:tab pos="6326367" algn="l"/>
                <a:tab pos="6813143" algn="l"/>
                <a:tab pos="7299919" algn="l"/>
                <a:tab pos="7786695" algn="l"/>
                <a:tab pos="8273471" algn="l"/>
                <a:tab pos="8760247" algn="l"/>
                <a:tab pos="9247022" algn="l"/>
                <a:tab pos="9733799" algn="l"/>
              </a:tabLst>
            </a:pPr>
            <a:endParaRPr lang="de-DE" baseline="0" dirty="0" smtClean="0">
              <a:solidFill>
                <a:srgbClr val="003366"/>
              </a:solidFill>
              <a:latin typeface="Arial" pitchFamily="34" charset="0"/>
            </a:endParaRPr>
          </a:p>
          <a:p>
            <a:pPr marL="978713">
              <a:lnSpc>
                <a:spcPct val="150000"/>
              </a:lnSpc>
              <a:buSzPct val="100000"/>
              <a:tabLst>
                <a:tab pos="0" algn="l"/>
                <a:tab pos="485056" algn="l"/>
                <a:tab pos="971832" algn="l"/>
                <a:tab pos="1458608" algn="l"/>
                <a:tab pos="1945384" algn="l"/>
                <a:tab pos="2432160" algn="l"/>
                <a:tab pos="2918936" algn="l"/>
                <a:tab pos="3405711" algn="l"/>
                <a:tab pos="3892488" algn="l"/>
                <a:tab pos="4379263" algn="l"/>
                <a:tab pos="4866040" algn="l"/>
                <a:tab pos="5352815" algn="l"/>
                <a:tab pos="5839592" algn="l"/>
                <a:tab pos="6326367" algn="l"/>
                <a:tab pos="6813143" algn="l"/>
                <a:tab pos="7299919" algn="l"/>
                <a:tab pos="7786695" algn="l"/>
                <a:tab pos="8273471" algn="l"/>
                <a:tab pos="8760247" algn="l"/>
                <a:tab pos="9247022" algn="l"/>
                <a:tab pos="9733799" algn="l"/>
              </a:tabLst>
            </a:pPr>
            <a:r>
              <a:rPr lang="de-DE" dirty="0" smtClean="0">
                <a:solidFill>
                  <a:srgbClr val="003366"/>
                </a:solidFill>
              </a:rPr>
              <a:t>Das Interviewerverhalten unterscheidet sich in beiden Videos deutlich voneinander</a:t>
            </a:r>
            <a:r>
              <a:rPr lang="de-DE" dirty="0" smtClean="0"/>
              <a:t>.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054506-3A8A-4B48-9D6B-8531A26962EC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092700" cy="38211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71" tIns="49537" rIns="99071" bIns="4953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67880" y="5076440"/>
            <a:ext cx="5594450" cy="1739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512" tIns="48756" rIns="97512" bIns="48756"/>
          <a:lstStyle/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Beispiel Mind-Map: Poster im Leitfaden zu den Fachanforderungen</a:t>
            </a: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endParaRPr lang="de-DE" altLang="de-DE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85037" algn="l"/>
                <a:tab pos="971795" algn="l"/>
                <a:tab pos="1458552" algn="l"/>
                <a:tab pos="1945310" algn="l"/>
                <a:tab pos="2432067" algn="l"/>
                <a:tab pos="2918825" algn="l"/>
                <a:tab pos="3405582" algn="l"/>
                <a:tab pos="3892340" algn="l"/>
                <a:tab pos="4379097" algn="l"/>
                <a:tab pos="4865855" algn="l"/>
                <a:tab pos="5352612" algn="l"/>
                <a:tab pos="5839370" algn="l"/>
                <a:tab pos="6326127" algn="l"/>
                <a:tab pos="6812885" algn="l"/>
                <a:tab pos="7299642" algn="l"/>
                <a:tab pos="7786400" algn="l"/>
                <a:tab pos="8273157" algn="l"/>
                <a:tab pos="8759915" algn="l"/>
                <a:tab pos="9246672" algn="l"/>
                <a:tab pos="9733430" algn="l"/>
              </a:tabLst>
            </a:pPr>
            <a:r>
              <a:rPr lang="de-DE" altLang="de-DE" dirty="0">
                <a:solidFill>
                  <a:srgbClr val="000000"/>
                </a:solidFill>
              </a:rPr>
              <a:t>Gegenseitig vorstellen</a:t>
            </a:r>
          </a:p>
        </p:txBody>
      </p:sp>
      <p:sp>
        <p:nvSpPr>
          <p:cNvPr id="6" name="Notizen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wertvolles Instrument, um Denkprozesse und Vorgehensweisen von Lernenden transparent zu machen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r>
              <a:rPr lang="de-DE" altLang="de-DE" baseline="0" dirty="0" smtClean="0">
                <a:solidFill>
                  <a:srgbClr val="003366"/>
                </a:solidFill>
                <a:latin typeface="Arial" pitchFamily="34" charset="0"/>
              </a:rPr>
              <a:t> in Ansätzen wird das benötigt um adaptive Impulse während des Unterricht zu setzen</a:t>
            </a:r>
          </a:p>
          <a:p>
            <a:pPr marL="978713">
              <a:lnSpc>
                <a:spcPct val="150000"/>
              </a:lnSpc>
              <a:buSzPct val="100000"/>
              <a:tabLst>
                <a:tab pos="0" algn="l"/>
                <a:tab pos="485056" algn="l"/>
                <a:tab pos="971832" algn="l"/>
                <a:tab pos="1458608" algn="l"/>
                <a:tab pos="1945384" algn="l"/>
                <a:tab pos="2432160" algn="l"/>
                <a:tab pos="2918936" algn="l"/>
                <a:tab pos="3405711" algn="l"/>
                <a:tab pos="3892488" algn="l"/>
                <a:tab pos="4379263" algn="l"/>
                <a:tab pos="4866040" algn="l"/>
                <a:tab pos="5352815" algn="l"/>
                <a:tab pos="5839592" algn="l"/>
                <a:tab pos="6326367" algn="l"/>
                <a:tab pos="6813143" algn="l"/>
                <a:tab pos="7299919" algn="l"/>
                <a:tab pos="7786695" algn="l"/>
                <a:tab pos="8273471" algn="l"/>
                <a:tab pos="8760247" algn="l"/>
                <a:tab pos="9247022" algn="l"/>
                <a:tab pos="9733799" algn="l"/>
              </a:tabLst>
            </a:pPr>
            <a:endParaRPr lang="de-DE" baseline="0" dirty="0" smtClean="0">
              <a:solidFill>
                <a:srgbClr val="003366"/>
              </a:solidFill>
              <a:latin typeface="Arial" pitchFamily="34" charset="0"/>
            </a:endParaRPr>
          </a:p>
          <a:p>
            <a:pPr marL="978713">
              <a:lnSpc>
                <a:spcPct val="150000"/>
              </a:lnSpc>
              <a:buSzPct val="100000"/>
              <a:tabLst>
                <a:tab pos="0" algn="l"/>
                <a:tab pos="485056" algn="l"/>
                <a:tab pos="971832" algn="l"/>
                <a:tab pos="1458608" algn="l"/>
                <a:tab pos="1945384" algn="l"/>
                <a:tab pos="2432160" algn="l"/>
                <a:tab pos="2918936" algn="l"/>
                <a:tab pos="3405711" algn="l"/>
                <a:tab pos="3892488" algn="l"/>
                <a:tab pos="4379263" algn="l"/>
                <a:tab pos="4866040" algn="l"/>
                <a:tab pos="5352815" algn="l"/>
                <a:tab pos="5839592" algn="l"/>
                <a:tab pos="6326367" algn="l"/>
                <a:tab pos="6813143" algn="l"/>
                <a:tab pos="7299919" algn="l"/>
                <a:tab pos="7786695" algn="l"/>
                <a:tab pos="8273471" algn="l"/>
                <a:tab pos="8760247" algn="l"/>
                <a:tab pos="9247022" algn="l"/>
                <a:tab pos="9733799" algn="l"/>
              </a:tabLst>
            </a:pPr>
            <a:r>
              <a:rPr lang="de-DE" dirty="0" smtClean="0">
                <a:solidFill>
                  <a:srgbClr val="003366"/>
                </a:solidFill>
              </a:rPr>
              <a:t>Das Interviewerverhalten unterscheidet sich in beiden Videos deutlich voneinander</a:t>
            </a:r>
            <a:r>
              <a:rPr lang="de-DE" dirty="0" smtClean="0"/>
              <a:t>.</a:t>
            </a:r>
          </a:p>
          <a:p>
            <a:pPr>
              <a:buSzPct val="100000"/>
              <a:buFontTx/>
              <a:buChar char="-"/>
              <a:tabLst>
                <a:tab pos="0" algn="l"/>
                <a:tab pos="447658" algn="l"/>
                <a:tab pos="896904" algn="l"/>
                <a:tab pos="1346149" algn="l"/>
                <a:tab pos="1795395" algn="l"/>
                <a:tab pos="2244640" algn="l"/>
                <a:tab pos="2693887" algn="l"/>
                <a:tab pos="3143131" algn="l"/>
                <a:tab pos="3592377" algn="l"/>
                <a:tab pos="4041622" algn="l"/>
                <a:tab pos="4490868" algn="l"/>
                <a:tab pos="4940113" algn="l"/>
                <a:tab pos="5389359" algn="l"/>
                <a:tab pos="5838604" algn="l"/>
                <a:tab pos="6287850" algn="l"/>
                <a:tab pos="6737095" algn="l"/>
                <a:tab pos="7186341" algn="l"/>
                <a:tab pos="7635586" algn="l"/>
                <a:tab pos="8084832" algn="l"/>
                <a:tab pos="8534077" algn="l"/>
                <a:tab pos="8983323" algn="l"/>
              </a:tabLst>
            </a:pPr>
            <a:endParaRPr lang="de-DE" altLang="de-DE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-7557" y="0"/>
            <a:ext cx="9159907" cy="6102449"/>
            <a:chOff x="-7557" y="0"/>
            <a:chExt cx="9159907" cy="6102449"/>
          </a:xfrm>
        </p:grpSpPr>
        <p:sp>
          <p:nvSpPr>
            <p:cNvPr id="8" name="Freihandform 7"/>
            <p:cNvSpPr>
              <a:spLocks noChangeAspect="1"/>
            </p:cNvSpPr>
            <p:nvPr/>
          </p:nvSpPr>
          <p:spPr>
            <a:xfrm>
              <a:off x="-7557" y="0"/>
              <a:ext cx="9159907" cy="587180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5445224"/>
              <a:ext cx="2045970" cy="657225"/>
            </a:xfrm>
            <a:prstGeom prst="rect">
              <a:avLst/>
            </a:prstGeom>
          </p:spPr>
        </p:pic>
      </p:grpSp>
      <p:sp>
        <p:nvSpPr>
          <p:cNvPr id="10" name="Textfeld 9"/>
          <p:cNvSpPr txBox="1"/>
          <p:nvPr userDrawn="1"/>
        </p:nvSpPr>
        <p:spPr>
          <a:xfrm>
            <a:off x="323528" y="6493552"/>
            <a:ext cx="2937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="" xmlns:p14="http://schemas.microsoft.com/office/powerpoint/2010/main" val="32906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>
            <a:spLocks noChangeAspect="1"/>
          </p:cNvSpPr>
          <p:nvPr userDrawn="1"/>
        </p:nvSpPr>
        <p:spPr>
          <a:xfrm>
            <a:off x="-7557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45224"/>
            <a:ext cx="2045970" cy="657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4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9527"/>
            <a:ext cx="2045970" cy="68910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1484783"/>
            <a:ext cx="9144000" cy="4907577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8020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4702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4141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390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.wav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5.wav"/><Relationship Id="rId5" Type="http://schemas.openxmlformats.org/officeDocument/2006/relationships/image" Target="../media/image11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4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412776"/>
            <a:ext cx="9144000" cy="5040560"/>
          </a:xfrm>
          <a:prstGeom prst="rect">
            <a:avLst/>
          </a:prstGeom>
          <a:solidFill>
            <a:srgbClr val="CCECFF">
              <a:alpha val="68627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77800" eaLnBrk="1" hangingPunct="1">
              <a:lnSpc>
                <a:spcPct val="150000"/>
              </a:lnSpc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 smtClean="0">
              <a:solidFill>
                <a:srgbClr val="003366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endParaRPr lang="de-DE" altLang="de-DE" dirty="0">
              <a:solidFill>
                <a:srgbClr val="003366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1560" y="3068960"/>
            <a:ext cx="799288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Zuordnungen und Funktionen</a:t>
            </a:r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~PP3575.WAV">
            <a:hlinkClick r:id="" action="ppaction://media"/>
          </p:cNvPr>
          <p:cNvPicPr>
            <a:picLocks noRot="1" noChangeAspect="1"/>
          </p:cNvPicPr>
          <p:nvPr>
            <a:wavAudioFile r:embed="rId1" name="~PP3575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20" name="Grafik 19" descr="Fis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188640"/>
            <a:ext cx="1143000" cy="11906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4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412776"/>
            <a:ext cx="9144000" cy="5040560"/>
          </a:xfrm>
          <a:prstGeom prst="rect">
            <a:avLst/>
          </a:prstGeom>
          <a:solidFill>
            <a:srgbClr val="CCECFF">
              <a:alpha val="68627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77800" eaLnBrk="1" hangingPunct="1">
              <a:lnSpc>
                <a:spcPct val="150000"/>
              </a:lnSpc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 smtClean="0">
              <a:solidFill>
                <a:srgbClr val="003366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 </a:t>
            </a:r>
            <a:endParaRPr lang="de-DE" altLang="de-DE" dirty="0">
              <a:solidFill>
                <a:srgbClr val="003366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76470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Zuordnungen und Funktionen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de-DE" altLang="de-DE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87624" y="2492896"/>
            <a:ext cx="6696744" cy="4392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Ein gleichmäßig tropfender Wasserhahn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115616" y="3212976"/>
          <a:ext cx="6888090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/>
                <a:gridCol w="1963148"/>
                <a:gridCol w="688809"/>
                <a:gridCol w="688809"/>
                <a:gridCol w="688809"/>
                <a:gridCol w="688809"/>
                <a:gridCol w="688809"/>
                <a:gridCol w="688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endParaRPr lang="de-DE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ysClr val="windowText" lastClr="000000"/>
                          </a:solidFill>
                        </a:rPr>
                        <a:t>Zeit</a:t>
                      </a:r>
                      <a:r>
                        <a:rPr lang="de-DE" sz="1400" b="0" baseline="0" dirty="0" smtClean="0">
                          <a:solidFill>
                            <a:sysClr val="windowText" lastClr="000000"/>
                          </a:solidFill>
                        </a:rPr>
                        <a:t> (min)</a:t>
                      </a:r>
                      <a:endParaRPr lang="de-DE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y = 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Wassermenge</a:t>
                      </a:r>
                      <a:r>
                        <a:rPr lang="de-DE" sz="14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39552" y="4221088"/>
            <a:ext cx="79928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Der zugeordnete Wert y kann auch als f(x) (gesprochen f von x) notiert werden.</a:t>
            </a:r>
          </a:p>
          <a:p>
            <a:pPr algn="ctr">
              <a:lnSpc>
                <a:spcPct val="125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~PP3575.WAV">
            <a:hlinkClick r:id="" action="ppaction://media"/>
          </p:cNvPr>
          <p:cNvPicPr>
            <a:picLocks noRot="1" noChangeAspect="1"/>
          </p:cNvPicPr>
          <p:nvPr>
            <a:wavAudioFile r:embed="rId1" name="~PP3575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20" name="Grafik 19" descr="Fis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188640"/>
            <a:ext cx="1143000" cy="11906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4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772816"/>
            <a:ext cx="9144000" cy="4680520"/>
          </a:xfrm>
          <a:prstGeom prst="rect">
            <a:avLst/>
          </a:prstGeom>
          <a:solidFill>
            <a:srgbClr val="CCECFF">
              <a:alpha val="68627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77800" eaLnBrk="1" hangingPunct="1">
              <a:lnSpc>
                <a:spcPct val="150000"/>
              </a:lnSpc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 smtClean="0">
              <a:solidFill>
                <a:srgbClr val="003366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764705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Unterschiedliche Darstellungen einer Funktion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sz="2800" b="1" dirty="0" smtClean="0">
              <a:solidFill>
                <a:srgbClr val="003366"/>
              </a:solidFill>
              <a:latin typeface="Arial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de-DE" altLang="de-DE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9" name="Grafik 8" descr="Zuordnung n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066924"/>
            <a:ext cx="3784951" cy="3270381"/>
          </a:xfrm>
          <a:prstGeom prst="rect">
            <a:avLst/>
          </a:prstGeom>
        </p:spPr>
      </p:pic>
      <p:pic>
        <p:nvPicPr>
          <p:cNvPr id="23" name="~PP3745.WAV">
            <a:hlinkClick r:id="" action="ppaction://media"/>
          </p:cNvPr>
          <p:cNvPicPr>
            <a:picLocks noRot="1" noChangeAspect="1"/>
          </p:cNvPicPr>
          <p:nvPr>
            <a:wavAudioFile r:embed="rId1" name="~PP3745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539552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Wertetabelle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11560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Wertepaare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39552" y="44371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Funktionsgraph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7" name="Grafik 26" descr="Hausaufgab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5157192"/>
            <a:ext cx="1440160" cy="11327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4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772816"/>
            <a:ext cx="9144000" cy="4680520"/>
          </a:xfrm>
          <a:prstGeom prst="rect">
            <a:avLst/>
          </a:prstGeom>
          <a:solidFill>
            <a:srgbClr val="CCECFF">
              <a:alpha val="68627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77800" eaLnBrk="1" hangingPunct="1">
              <a:lnSpc>
                <a:spcPct val="150000"/>
              </a:lnSpc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 smtClean="0">
              <a:solidFill>
                <a:srgbClr val="003366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764705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Funktionsvorschrift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sz="2800" b="1" dirty="0" smtClean="0">
              <a:solidFill>
                <a:srgbClr val="003366"/>
              </a:solidFill>
              <a:latin typeface="Arial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de-DE" altLang="de-DE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39552" y="2420888"/>
            <a:ext cx="82089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Der Wasserstand in dem Behälter steigt in jeder Minute um 2cm an.</a:t>
            </a:r>
          </a:p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Funktionsvorschrift f(x) = 2x</a:t>
            </a:r>
          </a:p>
          <a:p>
            <a:pPr algn="ctr"/>
            <a:endParaRPr lang="de-DE" sz="2000" dirty="0" smtClean="0"/>
          </a:p>
          <a:p>
            <a:pPr algn="ctr">
              <a:lnSpc>
                <a:spcPct val="150000"/>
              </a:lnSpc>
            </a:pPr>
            <a:r>
              <a:rPr lang="de-DE" sz="2000" dirty="0" smtClean="0"/>
              <a:t>z. B. wenn x = 4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/>
              <a:t>f(x) = 2 * 4 = 8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rgbClr val="FF0000"/>
                </a:solidFill>
              </a:rPr>
              <a:t>Probiere die Funktionsvorschrift für andere Wertepaare aus der Wertetabelle aus der vorherigen Folie aus.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6" name="~PP2127.WAV">
            <a:hlinkClick r:id="" action="ppaction://media"/>
          </p:cNvPr>
          <p:cNvPicPr>
            <a:picLocks noRot="1" noChangeAspect="1"/>
          </p:cNvPicPr>
          <p:nvPr>
            <a:wavAudioFile r:embed="rId1" name="~PP2127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17" name="Grafik 16" descr="Funktionsgrap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260648"/>
            <a:ext cx="1426468" cy="14264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4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772816"/>
            <a:ext cx="9144000" cy="4680520"/>
          </a:xfrm>
          <a:prstGeom prst="rect">
            <a:avLst/>
          </a:prstGeom>
          <a:solidFill>
            <a:srgbClr val="CCECFF">
              <a:alpha val="68627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77800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>
                <a:solidFill>
                  <a:srgbClr val="003366"/>
                </a:solidFill>
              </a:rPr>
              <a:t> 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Proportionale Zuordnung/Funktion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„je mehr desto mehr“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Antiproportionale Zuordnung/Funktion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„je mehr desto weniger“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„Je weniger desto mehr“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47667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Proportionale und antiproportionale Zuordnungen/Funktionen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de-DE" altLang="de-DE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7" name="Grafik 6" descr="mathebi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869160"/>
            <a:ext cx="1944216" cy="1376243"/>
          </a:xfrm>
          <a:prstGeom prst="rect">
            <a:avLst/>
          </a:prstGeom>
        </p:spPr>
      </p:pic>
      <p:pic>
        <p:nvPicPr>
          <p:cNvPr id="12" name="~PP1705.WAV">
            <a:hlinkClick r:id="" action="ppaction://media"/>
          </p:cNvPr>
          <p:cNvPicPr>
            <a:picLocks noRot="1" noChangeAspect="1"/>
          </p:cNvPicPr>
          <p:nvPr>
            <a:wavAudioFile r:embed="rId1" name="~PP1705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0363"/>
            <a:ext cx="9144000" cy="14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772816"/>
            <a:ext cx="9144000" cy="4680520"/>
          </a:xfrm>
          <a:prstGeom prst="rect">
            <a:avLst/>
          </a:prstGeom>
          <a:solidFill>
            <a:srgbClr val="CCECFF">
              <a:alpha val="68627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77800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>
                <a:solidFill>
                  <a:srgbClr val="003366"/>
                </a:solidFill>
              </a:rPr>
              <a:t> 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AB S.144, Nr.7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AB S.144, Nr.7 die Funktionsgraphen zu den Wertetabellen zeichnen.</a:t>
            </a: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Beschreibe den Funktionsgraphen einer  proportionalen Funktion und einer antiproportionalen Funktion.</a:t>
            </a:r>
          </a:p>
          <a:p>
            <a:pPr marL="520700" indent="-342900" algn="ctr">
              <a:lnSpc>
                <a:spcPct val="150000"/>
              </a:lnSpc>
              <a:buSzPct val="100000"/>
              <a:buFontTx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AB S.144, Nr.8</a:t>
            </a:r>
          </a:p>
          <a:p>
            <a:pPr marL="520700" indent="-342900" algn="ctr">
              <a:lnSpc>
                <a:spcPct val="150000"/>
              </a:lnSpc>
              <a:buSzPct val="100000"/>
              <a:buFontTx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AB S.144, Nr.9</a:t>
            </a:r>
          </a:p>
          <a:p>
            <a:pPr marL="520700" indent="-342900" algn="ctr">
              <a:lnSpc>
                <a:spcPct val="150000"/>
              </a:lnSpc>
              <a:buSzPct val="100000"/>
              <a:buFontTx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dirty="0" smtClean="0">
                <a:solidFill>
                  <a:srgbClr val="003366"/>
                </a:solidFill>
              </a:rPr>
              <a:t>AB S.144, Nr.10 (bitte nicht in einer Tabelle lösen, sondern hintereinander im Heft)</a:t>
            </a:r>
          </a:p>
          <a:p>
            <a:pPr marL="520700" indent="-342900" algn="ctr">
              <a:lnSpc>
                <a:spcPct val="150000"/>
              </a:lnSpc>
              <a:buSzPct val="100000"/>
              <a:buFontTx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marL="520700" indent="-342900" algn="ctr" eaLnBrk="1" hangingPunct="1">
              <a:lnSpc>
                <a:spcPct val="150000"/>
              </a:lnSpc>
              <a:buSzPct val="100000"/>
              <a:buAutoNum type="alphaL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 smtClean="0">
              <a:solidFill>
                <a:srgbClr val="003366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47667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Aufgabe für </a:t>
            </a:r>
            <a:r>
              <a:rPr lang="de-DE" altLang="de-DE" sz="2800" b="1" smtClean="0">
                <a:solidFill>
                  <a:srgbClr val="003366"/>
                </a:solidFill>
                <a:latin typeface="Arial" pitchFamily="34" charset="0"/>
              </a:rPr>
              <a:t>die Woche ab dem 27.04</a:t>
            </a:r>
            <a:endParaRPr lang="de-DE" altLang="de-DE" sz="2800" b="1" dirty="0" smtClean="0">
              <a:solidFill>
                <a:srgbClr val="003366"/>
              </a:solidFill>
              <a:latin typeface="Arial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800" b="1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de-DE" altLang="de-DE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10" name="~PP1517.WAV">
            <a:hlinkClick r:id="" action="ppaction://media"/>
          </p:cNvPr>
          <p:cNvPicPr>
            <a:picLocks noRot="1" noChangeAspect="1"/>
          </p:cNvPicPr>
          <p:nvPr>
            <a:wavAudioFile r:embed="rId1" name="~PP1517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Bildschirmpräsentation (4:3)</PresentationFormat>
  <Paragraphs>105</Paragraphs>
  <Slides>6</Slides>
  <Notes>6</Notes>
  <HiddenSlides>0</HiddenSlides>
  <MMClips>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Folie 1</vt:lpstr>
      <vt:lpstr>Folie 2</vt:lpstr>
      <vt:lpstr>Folie 3</vt:lpstr>
      <vt:lpstr>Folie 4</vt:lpstr>
      <vt:lpstr>Folie 5</vt:lpstr>
      <vt:lpstr>Folie 6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Wyluda, Andre (IQSH)</dc:creator>
  <cp:lastModifiedBy>C.Scherres</cp:lastModifiedBy>
  <cp:revision>135</cp:revision>
  <dcterms:created xsi:type="dcterms:W3CDTF">2015-01-09T11:18:35Z</dcterms:created>
  <dcterms:modified xsi:type="dcterms:W3CDTF">2020-04-25T18:41:33Z</dcterms:modified>
</cp:coreProperties>
</file>