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34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158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81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35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22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71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08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48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86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9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A2F9B-8FEF-4B28-8C3B-157C50E8FA9B}" type="datetimeFigureOut">
              <a:rPr lang="de-DE" smtClean="0"/>
              <a:t>03.05.2020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8628-9AD1-47F9-AD40-5240CE315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57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Lineare Funktionen zeichnen –</a:t>
            </a:r>
            <a:br>
              <a:rPr lang="de-DE" dirty="0" smtClean="0"/>
            </a:br>
            <a:r>
              <a:rPr lang="de-DE" dirty="0" smtClean="0"/>
              <a:t>Zusammenhänge erkennen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Forscherauftrag:</a:t>
            </a:r>
          </a:p>
          <a:p>
            <a:r>
              <a:rPr lang="de-DE" dirty="0" smtClean="0"/>
              <a:t>Finde Zusammenhänge zwischen einer  Funktionsgleichung und dem Verlauf des zugehörigen Funktionsgraphen.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03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074242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In der ersten PP zu Funktionen hast du erfahren, dass es verschiedene Darstellungen von Funktionen gibt</a:t>
            </a:r>
            <a:r>
              <a:rPr lang="de-DE" sz="3200" dirty="0" smtClean="0"/>
              <a:t>: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2780928"/>
            <a:ext cx="7787208" cy="334523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de-DE" b="1" dirty="0" smtClean="0"/>
              <a:t>Funktionsgleichung</a:t>
            </a:r>
          </a:p>
          <a:p>
            <a:pPr marL="514350" indent="-514350">
              <a:buAutoNum type="arabicPeriod"/>
            </a:pPr>
            <a:r>
              <a:rPr lang="de-DE" b="1" dirty="0" smtClean="0"/>
              <a:t>Wertetabelle</a:t>
            </a:r>
          </a:p>
          <a:p>
            <a:pPr marL="514350" indent="-514350">
              <a:buAutoNum type="arabicPeriod"/>
            </a:pPr>
            <a:r>
              <a:rPr lang="de-DE" b="1" dirty="0" smtClean="0"/>
              <a:t>Funktionsgraph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10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9288" y="404664"/>
            <a:ext cx="6538914" cy="1224136"/>
          </a:xfrm>
        </p:spPr>
        <p:txBody>
          <a:bodyPr>
            <a:normAutofit/>
          </a:bodyPr>
          <a:lstStyle/>
          <a:p>
            <a:r>
              <a:rPr lang="de-DE" dirty="0" smtClean="0"/>
              <a:t>Wir erinnern uns: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sz="2000" dirty="0" smtClean="0"/>
              <a:t>Funktionsgleichung	 z.B. 	</a:t>
            </a:r>
            <a:br>
              <a:rPr lang="de-DE" sz="2000" dirty="0" smtClean="0"/>
            </a:br>
            <a:r>
              <a:rPr lang="de-DE" sz="2000" dirty="0" smtClean="0"/>
              <a:t>		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000" dirty="0" smtClean="0"/>
              <a:t>Wertetabelle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marL="514350" indent="-514350">
              <a:buFont typeface="+mj-lt"/>
              <a:buAutoNum type="arabicPeriod"/>
            </a:pPr>
            <a:endParaRPr lang="de-DE" sz="2000" dirty="0"/>
          </a:p>
          <a:p>
            <a:pPr marL="514350" indent="-514350">
              <a:buFont typeface="+mj-lt"/>
              <a:buAutoNum type="arabicPeriod"/>
            </a:pPr>
            <a:endParaRPr lang="de-DE" sz="2000" dirty="0" smtClean="0"/>
          </a:p>
          <a:p>
            <a:pPr marL="514350" indent="-514350">
              <a:buFont typeface="+mj-lt"/>
              <a:buAutoNum type="arabicPeriod"/>
            </a:pPr>
            <a:endParaRPr lang="de-DE" sz="2000" dirty="0"/>
          </a:p>
          <a:p>
            <a:pPr marL="514350" indent="-514350">
              <a:buFont typeface="+mj-lt"/>
              <a:buAutoNum type="arabicPeriod"/>
            </a:pPr>
            <a:endParaRPr lang="de-DE" sz="2000" dirty="0" smtClean="0"/>
          </a:p>
          <a:p>
            <a:pPr marL="514350" indent="-514350">
              <a:buFont typeface="+mj-lt"/>
              <a:buAutoNum type="arabicPeriod"/>
            </a:pPr>
            <a:endParaRPr lang="de-DE" sz="20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95329"/>
              </p:ext>
            </p:extLst>
          </p:nvPr>
        </p:nvGraphicFramePr>
        <p:xfrm>
          <a:off x="1043608" y="3356992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Geschweifte Klammer rechts 4"/>
          <p:cNvSpPr/>
          <p:nvPr/>
        </p:nvSpPr>
        <p:spPr>
          <a:xfrm>
            <a:off x="5796136" y="2204864"/>
            <a:ext cx="72008" cy="3600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427984" y="202019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f(x) = 2x+1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767088" y="239096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oder         y = 2x+1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940152" y="2015552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/>
              <a:t>Dies sind zwei unterschiedliche Schreibweisen für ein und dieselbe Funktion.</a:t>
            </a:r>
            <a:endParaRPr lang="de-DE" sz="1400" i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031762" y="371703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 = f(x)</a:t>
            </a:r>
          </a:p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895858" y="42930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  <a:r>
              <a:rPr lang="de-DE" dirty="0" smtClean="0"/>
              <a:t> = f(-2)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709915" y="4732695"/>
            <a:ext cx="130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  <a:r>
              <a:rPr lang="de-DE" dirty="0" smtClean="0"/>
              <a:t>= 2</a:t>
            </a:r>
            <a:r>
              <a:rPr lang="de-DE" dirty="0" smtClean="0">
                <a:sym typeface="Wingdings"/>
              </a:rPr>
              <a:t></a:t>
            </a:r>
            <a:r>
              <a:rPr lang="de-DE" dirty="0" smtClean="0"/>
              <a:t>( -2) +1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1895857" y="5229200"/>
            <a:ext cx="112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 = -4 +1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1895858" y="5805264"/>
            <a:ext cx="80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 = -3</a:t>
            </a:r>
            <a:endParaRPr lang="de-DE" dirty="0"/>
          </a:p>
        </p:txBody>
      </p:sp>
      <p:sp>
        <p:nvSpPr>
          <p:cNvPr id="16" name="Nach oben gekrümmter Pfeil 15"/>
          <p:cNvSpPr/>
          <p:nvPr/>
        </p:nvSpPr>
        <p:spPr>
          <a:xfrm rot="16200000">
            <a:off x="1735183" y="4681012"/>
            <a:ext cx="2376264" cy="472698"/>
          </a:xfrm>
          <a:prstGeom prst="curvedUpArrow">
            <a:avLst>
              <a:gd name="adj1" fmla="val 43781"/>
              <a:gd name="adj2" fmla="val 134345"/>
              <a:gd name="adj3" fmla="val 394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147886" y="3717032"/>
            <a:ext cx="432048" cy="383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-3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419872" y="4890646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Jetzt kannst du die Wertetabelle ergänzen</a:t>
            </a:r>
            <a:endParaRPr lang="de-DE" sz="1600" dirty="0"/>
          </a:p>
        </p:txBody>
      </p:sp>
      <p:sp>
        <p:nvSpPr>
          <p:cNvPr id="10" name="Textfeld 9"/>
          <p:cNvSpPr txBox="1"/>
          <p:nvPr/>
        </p:nvSpPr>
        <p:spPr>
          <a:xfrm>
            <a:off x="3017905" y="3731547"/>
            <a:ext cx="496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-1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3923928" y="3735974"/>
            <a:ext cx="44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4800848" y="3724289"/>
            <a:ext cx="45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5653911" y="3715507"/>
            <a:ext cx="44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6516216" y="373597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3851920" y="551723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Jetzt kannst du mit Hilfe der Wertetabelle den Funktionsgraphen zeichnen </a:t>
            </a:r>
            <a:r>
              <a:rPr lang="de-DE" dirty="0" smtClean="0">
                <a:sym typeface="Wingdings"/>
              </a:rPr>
              <a:t> siehe nächste </a:t>
            </a:r>
            <a:r>
              <a:rPr lang="de-DE" dirty="0">
                <a:sym typeface="Wingdings"/>
              </a:rPr>
              <a:t>S</a:t>
            </a:r>
            <a:r>
              <a:rPr lang="de-DE" dirty="0" smtClean="0">
                <a:sym typeface="Wingdings"/>
              </a:rPr>
              <a:t>eite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176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7" grpId="0"/>
      <p:bldP spid="10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98895"/>
              </p:ext>
            </p:extLst>
          </p:nvPr>
        </p:nvGraphicFramePr>
        <p:xfrm>
          <a:off x="305385" y="645892"/>
          <a:ext cx="82295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y=f(x)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67544" y="162880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Jetzt kannst du mit Hilfe der </a:t>
            </a:r>
            <a:r>
              <a:rPr lang="de-DE" dirty="0"/>
              <a:t>W</a:t>
            </a:r>
            <a:r>
              <a:rPr lang="de-DE" dirty="0" smtClean="0"/>
              <a:t>ertetabelle den Graphen der Funktion zeichnen.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67544" y="199813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Du beginnst mit dem Koordinatenkreuz: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51520" y="4869160"/>
            <a:ext cx="79208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V="1">
            <a:off x="4535996" y="2367464"/>
            <a:ext cx="0" cy="44905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5292080" y="4869160"/>
            <a:ext cx="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6012160" y="4882728"/>
            <a:ext cx="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6732240" y="4877544"/>
            <a:ext cx="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3851920" y="4872639"/>
            <a:ext cx="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3131840" y="4864255"/>
            <a:ext cx="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2411760" y="4864255"/>
            <a:ext cx="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4328356" y="5589240"/>
            <a:ext cx="2076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>
            <a:off x="4316365" y="4149080"/>
            <a:ext cx="2076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H="1">
            <a:off x="4328356" y="3429000"/>
            <a:ext cx="2076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>
            <a:off x="4316365" y="2708920"/>
            <a:ext cx="2076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316365" y="6309320"/>
            <a:ext cx="2076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115837" y="5403771"/>
            <a:ext cx="422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3617894" y="6124654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-4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2936884" y="544698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-4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2180686" y="5438547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-6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3617894" y="5430179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-2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3702790" y="3964414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3701798" y="3244334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3682333" y="2508508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5868144" y="5401171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6588224" y="5406593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914038" y="2013339"/>
            <a:ext cx="381642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Jetzt wählst du das erste Wertepaar  (-2 I -3) und zeichnest den entsprechenden Punkt ein.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164288" y="2616230"/>
            <a:ext cx="167418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.... und jetzt den Punkt (-1 I -1)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1475656" y="548680"/>
            <a:ext cx="295601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2648738" y="528293"/>
            <a:ext cx="320259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feld 64"/>
              <p:cNvSpPr txBox="1"/>
              <p:nvPr/>
            </p:nvSpPr>
            <p:spPr>
              <a:xfrm>
                <a:off x="3618250" y="5732953"/>
                <a:ext cx="40267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250" y="5732953"/>
                <a:ext cx="40267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hteck 65"/>
              <p:cNvSpPr/>
              <p:nvPr/>
            </p:nvSpPr>
            <p:spPr>
              <a:xfrm>
                <a:off x="3974619" y="5062349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Rechteck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619" y="5062349"/>
                <a:ext cx="40267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hteck 66"/>
              <p:cNvSpPr/>
              <p:nvPr/>
            </p:nvSpPr>
            <p:spPr>
              <a:xfrm>
                <a:off x="4334659" y="4282237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Rechteck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659" y="4282237"/>
                <a:ext cx="40267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feld 67"/>
          <p:cNvSpPr txBox="1"/>
          <p:nvPr/>
        </p:nvSpPr>
        <p:spPr>
          <a:xfrm>
            <a:off x="7164288" y="3244334"/>
            <a:ext cx="167418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und jetzt ein Punkt nach dem anderen</a:t>
            </a:r>
            <a:endParaRPr lang="de-DE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hteck 68"/>
              <p:cNvSpPr/>
              <p:nvPr/>
            </p:nvSpPr>
            <p:spPr>
              <a:xfrm>
                <a:off x="4699288" y="3562754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Rechteck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288" y="3562754"/>
                <a:ext cx="40267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hteck 69"/>
              <p:cNvSpPr/>
              <p:nvPr/>
            </p:nvSpPr>
            <p:spPr>
              <a:xfrm>
                <a:off x="5071182" y="2867467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Rechteck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182" y="2867467"/>
                <a:ext cx="40267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feld 71"/>
          <p:cNvSpPr txBox="1"/>
          <p:nvPr/>
        </p:nvSpPr>
        <p:spPr>
          <a:xfrm>
            <a:off x="539552" y="2616230"/>
            <a:ext cx="261335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Jetzt kannst du die Punkte zum Graphen der Funktion verbinden.</a:t>
            </a:r>
            <a:endParaRPr lang="de-DE" sz="1400" dirty="0">
              <a:solidFill>
                <a:srgbClr val="FF0000"/>
              </a:solidFill>
            </a:endParaRPr>
          </a:p>
        </p:txBody>
      </p:sp>
      <p:cxnSp>
        <p:nvCxnSpPr>
          <p:cNvPr id="74" name="Gerade Verbindung 73"/>
          <p:cNvCxnSpPr/>
          <p:nvPr/>
        </p:nvCxnSpPr>
        <p:spPr>
          <a:xfrm flipH="1">
            <a:off x="3503756" y="2544870"/>
            <a:ext cx="2012756" cy="39811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/>
          <p:cNvSpPr txBox="1"/>
          <p:nvPr/>
        </p:nvSpPr>
        <p:spPr>
          <a:xfrm>
            <a:off x="539552" y="3429000"/>
            <a:ext cx="2613356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Zum Schluss beschriftest den Funktionsgraphen mit der Funktionsgleichung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5064349" y="3378088"/>
            <a:ext cx="127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</a:t>
            </a:r>
            <a:r>
              <a:rPr lang="de-DE" dirty="0" smtClean="0"/>
              <a:t> (x) = 2x+1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7948653" y="5007552"/>
            <a:ext cx="31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4193456" y="2246898"/>
            <a:ext cx="26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00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7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 animBg="1"/>
      <p:bldP spid="49" grpId="0" animBg="1"/>
      <p:bldP spid="50" grpId="0" animBg="1"/>
      <p:bldP spid="51" grpId="0" animBg="1"/>
      <p:bldP spid="65" grpId="0"/>
      <p:bldP spid="66" grpId="0"/>
      <p:bldP spid="67" grpId="0"/>
      <p:bldP spid="68" grpId="0" animBg="1"/>
      <p:bldP spid="69" grpId="0"/>
      <p:bldP spid="70" grpId="0"/>
      <p:bldP spid="72" grpId="0" animBg="1"/>
      <p:bldP spid="77" grpId="0" animBg="1"/>
      <p:bldP spid="78" grpId="0"/>
      <p:bldP spid="79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Forscherauftrag1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Zeichne ein Koordinatensystem:      </a:t>
            </a:r>
            <a:r>
              <a:rPr lang="de-DE" sz="1400" i="1" dirty="0" smtClean="0">
                <a:solidFill>
                  <a:srgbClr val="FF0000"/>
                </a:solidFill>
              </a:rPr>
              <a:t>Achtung!!! Wir zeichnen mit  Bleistift und Lineal!</a:t>
            </a:r>
            <a:r>
              <a:rPr lang="de-DE" sz="2000" dirty="0" smtClean="0">
                <a:solidFill>
                  <a:srgbClr val="FF0000"/>
                </a:solidFill>
              </a:rPr>
              <a:t/>
            </a:r>
            <a:br>
              <a:rPr lang="de-DE" sz="2000" dirty="0" smtClean="0">
                <a:solidFill>
                  <a:srgbClr val="FF0000"/>
                </a:solidFill>
              </a:rPr>
            </a:br>
            <a:r>
              <a:rPr lang="de-DE" sz="1400" i="1" dirty="0" smtClean="0"/>
              <a:t>Einheitsabstand = 1cm</a:t>
            </a:r>
            <a:br>
              <a:rPr lang="de-DE" sz="1400" i="1" dirty="0" smtClean="0"/>
            </a:br>
            <a:r>
              <a:rPr lang="de-DE" sz="1400" i="1" dirty="0" smtClean="0"/>
              <a:t>Die x-Achse ist 16 cm lang und wird von -7  bis 7 beschriftet.</a:t>
            </a:r>
            <a:br>
              <a:rPr lang="de-DE" sz="1400" i="1" dirty="0" smtClean="0"/>
            </a:br>
            <a:r>
              <a:rPr lang="de-DE" sz="1400" i="1" dirty="0" smtClean="0"/>
              <a:t>Die y-Achse </a:t>
            </a:r>
            <a:r>
              <a:rPr lang="de-DE" sz="1400" i="1" dirty="0"/>
              <a:t>ist </a:t>
            </a:r>
            <a:r>
              <a:rPr lang="de-DE" sz="1400" i="1" dirty="0" smtClean="0"/>
              <a:t>16 </a:t>
            </a:r>
            <a:r>
              <a:rPr lang="de-DE" sz="1400" i="1" dirty="0"/>
              <a:t>cm lang und wird von -7  bis 7 </a:t>
            </a:r>
            <a:r>
              <a:rPr lang="de-DE" sz="1400" i="1" dirty="0" smtClean="0"/>
              <a:t>beschriftet.</a:t>
            </a:r>
          </a:p>
          <a:p>
            <a:r>
              <a:rPr lang="de-DE" sz="2000" dirty="0" smtClean="0"/>
              <a:t>Zeichne folgende Funktionen in dieses Koordinatensystem und gehe dabei wie folgt vor:</a:t>
            </a:r>
            <a:br>
              <a:rPr lang="de-DE" sz="2000" dirty="0" smtClean="0"/>
            </a:br>
            <a:r>
              <a:rPr lang="de-DE" sz="1400" i="1" dirty="0" smtClean="0"/>
              <a:t>1. Wertetabelle erstellen</a:t>
            </a:r>
            <a:br>
              <a:rPr lang="de-DE" sz="1400" i="1" dirty="0" smtClean="0"/>
            </a:br>
            <a:r>
              <a:rPr lang="de-DE" sz="1400" i="1" dirty="0" smtClean="0"/>
              <a:t>2. Funktion einzeichnen</a:t>
            </a:r>
            <a:br>
              <a:rPr lang="de-DE" sz="1400" i="1" dirty="0" smtClean="0"/>
            </a:br>
            <a:r>
              <a:rPr lang="de-DE" sz="1400" i="1" dirty="0" smtClean="0"/>
              <a:t>3. Funktion beschriften</a:t>
            </a:r>
          </a:p>
          <a:p>
            <a:r>
              <a:rPr lang="de-DE" sz="2000" dirty="0" smtClean="0"/>
              <a:t>y</a:t>
            </a:r>
            <a:r>
              <a:rPr lang="de-DE" sz="2000" baseline="-25000" dirty="0" smtClean="0"/>
              <a:t>1</a:t>
            </a:r>
            <a:r>
              <a:rPr lang="de-DE" sz="2000" dirty="0" smtClean="0"/>
              <a:t> = x            </a:t>
            </a:r>
            <a:r>
              <a:rPr lang="de-DE" sz="1400" b="1" dirty="0" smtClean="0">
                <a:solidFill>
                  <a:srgbClr val="FF0000"/>
                </a:solidFill>
              </a:rPr>
              <a:t>zeichne diese Funktion mit einem roten Stift nach</a:t>
            </a:r>
            <a:br>
              <a:rPr lang="de-DE" sz="1400" b="1" dirty="0" smtClean="0">
                <a:solidFill>
                  <a:srgbClr val="FF0000"/>
                </a:solidFill>
              </a:rPr>
            </a:br>
            <a:r>
              <a:rPr lang="de-DE" sz="2000" dirty="0" smtClean="0"/>
              <a:t>y</a:t>
            </a:r>
            <a:r>
              <a:rPr lang="de-DE" sz="2000" baseline="-25000" dirty="0" smtClean="0"/>
              <a:t>2</a:t>
            </a:r>
            <a:r>
              <a:rPr lang="de-DE" sz="2000" dirty="0" smtClean="0"/>
              <a:t> = x+1</a:t>
            </a:r>
            <a:br>
              <a:rPr lang="de-DE" sz="2000" dirty="0" smtClean="0"/>
            </a:br>
            <a:r>
              <a:rPr lang="de-DE" sz="2000" dirty="0" smtClean="0"/>
              <a:t>y</a:t>
            </a:r>
            <a:r>
              <a:rPr lang="de-DE" sz="2000" baseline="-25000" dirty="0" smtClean="0"/>
              <a:t>3</a:t>
            </a:r>
            <a:r>
              <a:rPr lang="de-DE" sz="2000" dirty="0" smtClean="0"/>
              <a:t> </a:t>
            </a:r>
            <a:r>
              <a:rPr lang="de-DE" sz="2000" dirty="0"/>
              <a:t>= </a:t>
            </a:r>
            <a:r>
              <a:rPr lang="de-DE" sz="2000" dirty="0" smtClean="0"/>
              <a:t>x+2</a:t>
            </a:r>
            <a:br>
              <a:rPr lang="de-DE" sz="2000" dirty="0" smtClean="0"/>
            </a:br>
            <a:r>
              <a:rPr lang="de-DE" sz="2000" dirty="0" smtClean="0"/>
              <a:t>y</a:t>
            </a:r>
            <a:r>
              <a:rPr lang="de-DE" sz="2000" baseline="-25000" dirty="0" smtClean="0"/>
              <a:t>4</a:t>
            </a:r>
            <a:r>
              <a:rPr lang="de-DE" sz="2000" dirty="0" smtClean="0"/>
              <a:t> </a:t>
            </a:r>
            <a:r>
              <a:rPr lang="de-DE" sz="2000" dirty="0"/>
              <a:t>= </a:t>
            </a:r>
            <a:r>
              <a:rPr lang="de-DE" sz="2000" dirty="0" smtClean="0"/>
              <a:t>x+3</a:t>
            </a:r>
          </a:p>
          <a:p>
            <a:r>
              <a:rPr lang="de-DE" sz="2000" dirty="0" smtClean="0"/>
              <a:t>Beschreibe den Verlauf der Graphen! Fällt dir etwas auf? </a:t>
            </a:r>
            <a:br>
              <a:rPr lang="de-DE" sz="2000" dirty="0" smtClean="0"/>
            </a:br>
            <a:r>
              <a:rPr lang="de-DE" sz="1400" i="1" dirty="0" smtClean="0"/>
              <a:t>Hinweis: Was haben die Funktionsgraphen mit der rot gezeichneten Funktion gemeinsam, was unterscheidet sie? Findest du darauf einen Hinweis in der Funktionsgleichung?</a:t>
            </a:r>
          </a:p>
          <a:p>
            <a:endParaRPr lang="de-DE" sz="2000" dirty="0"/>
          </a:p>
        </p:txBody>
      </p:sp>
      <p:sp>
        <p:nvSpPr>
          <p:cNvPr id="4" name="Pfeil nach links 3"/>
          <p:cNvSpPr/>
          <p:nvPr/>
        </p:nvSpPr>
        <p:spPr>
          <a:xfrm>
            <a:off x="1547664" y="4077072"/>
            <a:ext cx="432048" cy="144016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Forscherauftrag2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sz="4400" dirty="0"/>
              <a:t>Zeichne ein Koordinatensystem:      </a:t>
            </a: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i="1" dirty="0" smtClean="0"/>
              <a:t>Einheitsabstand </a:t>
            </a:r>
            <a:r>
              <a:rPr lang="de-DE" i="1" dirty="0"/>
              <a:t>= 1cm</a:t>
            </a:r>
            <a:br>
              <a:rPr lang="de-DE" i="1" dirty="0"/>
            </a:br>
            <a:r>
              <a:rPr lang="de-DE" i="1" dirty="0"/>
              <a:t>Die x-Achse ist 16 cm lang und wird von -7  bis 7 beschriftet.</a:t>
            </a:r>
            <a:br>
              <a:rPr lang="de-DE" i="1" dirty="0"/>
            </a:br>
            <a:r>
              <a:rPr lang="de-DE" i="1" dirty="0"/>
              <a:t>Die y-Achse ist 16 cm lang und wird von -7  bis 7 beschriftet.</a:t>
            </a:r>
          </a:p>
          <a:p>
            <a:r>
              <a:rPr lang="de-DE" sz="4400" dirty="0"/>
              <a:t>Zeichne folgende Funktionen in dieses Koordinatensystem und gehe dabei wie folgt vor:</a:t>
            </a:r>
            <a:br>
              <a:rPr lang="de-DE" sz="4400" dirty="0"/>
            </a:br>
            <a:r>
              <a:rPr lang="de-DE" i="1" dirty="0"/>
              <a:t>1. Wertetabelle erstellen</a:t>
            </a:r>
            <a:br>
              <a:rPr lang="de-DE" i="1" dirty="0"/>
            </a:br>
            <a:r>
              <a:rPr lang="de-DE" i="1" dirty="0"/>
              <a:t>2. Funktion einzeichnen</a:t>
            </a:r>
            <a:br>
              <a:rPr lang="de-DE" i="1" dirty="0"/>
            </a:br>
            <a:r>
              <a:rPr lang="de-DE" i="1" dirty="0"/>
              <a:t>3. Funktion beschriften</a:t>
            </a:r>
          </a:p>
          <a:p>
            <a:r>
              <a:rPr lang="de-DE" sz="4400" dirty="0"/>
              <a:t>y</a:t>
            </a:r>
            <a:r>
              <a:rPr lang="de-DE" sz="4400" baseline="-25000" dirty="0"/>
              <a:t>1</a:t>
            </a:r>
            <a:r>
              <a:rPr lang="de-DE" sz="4400" dirty="0"/>
              <a:t> = x            </a:t>
            </a:r>
            <a:r>
              <a:rPr lang="de-DE" b="1" dirty="0">
                <a:solidFill>
                  <a:srgbClr val="FF0000"/>
                </a:solidFill>
              </a:rPr>
              <a:t>zeichne diese Funktion mit einem roten Stift nach</a:t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sz="4400" dirty="0"/>
              <a:t>y</a:t>
            </a:r>
            <a:r>
              <a:rPr lang="de-DE" sz="4400" baseline="-25000" dirty="0"/>
              <a:t>2</a:t>
            </a:r>
            <a:r>
              <a:rPr lang="de-DE" sz="4400" dirty="0"/>
              <a:t> = </a:t>
            </a:r>
            <a:r>
              <a:rPr lang="de-DE" sz="4400" dirty="0" smtClean="0"/>
              <a:t>2x</a:t>
            </a:r>
            <a:r>
              <a:rPr lang="de-DE" sz="4400" dirty="0"/>
              <a:t/>
            </a:r>
            <a:br>
              <a:rPr lang="de-DE" sz="4400" dirty="0"/>
            </a:br>
            <a:r>
              <a:rPr lang="de-DE" sz="4400" dirty="0"/>
              <a:t>y</a:t>
            </a:r>
            <a:r>
              <a:rPr lang="de-DE" sz="4400" baseline="-25000" dirty="0"/>
              <a:t>3</a:t>
            </a:r>
            <a:r>
              <a:rPr lang="de-DE" sz="4400" dirty="0"/>
              <a:t> = </a:t>
            </a:r>
            <a:r>
              <a:rPr lang="de-DE" sz="4400" dirty="0" smtClean="0"/>
              <a:t>3x</a:t>
            </a:r>
            <a:r>
              <a:rPr lang="de-DE" sz="4400" dirty="0"/>
              <a:t/>
            </a:r>
            <a:br>
              <a:rPr lang="de-DE" sz="4400" dirty="0"/>
            </a:br>
            <a:r>
              <a:rPr lang="de-DE" sz="4400" dirty="0"/>
              <a:t>y</a:t>
            </a:r>
            <a:r>
              <a:rPr lang="de-DE" sz="4400" baseline="-25000" dirty="0"/>
              <a:t>4</a:t>
            </a:r>
            <a:r>
              <a:rPr lang="de-DE" sz="4400" dirty="0"/>
              <a:t> = </a:t>
            </a:r>
            <a:r>
              <a:rPr lang="de-DE" sz="4400" dirty="0" smtClean="0"/>
              <a:t>4x</a:t>
            </a:r>
            <a:endParaRPr lang="de-DE" sz="4400" dirty="0"/>
          </a:p>
          <a:p>
            <a:r>
              <a:rPr lang="de-DE" sz="4400" dirty="0"/>
              <a:t>Beschreibe den Verlauf der Graphen! Fällt dir etwas auf? </a:t>
            </a:r>
            <a:br>
              <a:rPr lang="de-DE" sz="4400" dirty="0"/>
            </a:br>
            <a:r>
              <a:rPr lang="de-DE" i="1" dirty="0"/>
              <a:t>Hinweis: Was haben die Funktionsgraphen mit der rot gezeichneten Funktion gemeinsam, was unterscheidet sie? Findest du darauf einen Hinweis in der Funktionsgleichung?</a:t>
            </a:r>
          </a:p>
        </p:txBody>
      </p:sp>
    </p:spTree>
    <p:extLst>
      <p:ext uri="{BB962C8B-B14F-4D97-AF65-F5344CB8AC3E}">
        <p14:creationId xmlns:p14="http://schemas.microsoft.com/office/powerpoint/2010/main" val="31507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Forscherauftrag3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sz="4400" dirty="0"/>
              <a:t>Zeichne ein Koordinatensystem:      </a:t>
            </a:r>
            <a:r>
              <a:rPr lang="de-DE" i="1" dirty="0">
                <a:solidFill>
                  <a:srgbClr val="FF0000"/>
                </a:solidFill>
              </a:rPr>
              <a:t>Achtung!!! Wir zeichnen mit  Bleistift und Lineal!</a:t>
            </a:r>
            <a:r>
              <a:rPr lang="de-DE" sz="4400" dirty="0">
                <a:solidFill>
                  <a:srgbClr val="FF0000"/>
                </a:solidFill>
              </a:rPr>
              <a:t/>
            </a:r>
            <a:br>
              <a:rPr lang="de-DE" sz="4400" dirty="0">
                <a:solidFill>
                  <a:srgbClr val="FF0000"/>
                </a:solidFill>
              </a:rPr>
            </a:br>
            <a:r>
              <a:rPr lang="de-DE" i="1" dirty="0"/>
              <a:t>Einheitsabstand = 1cm</a:t>
            </a:r>
            <a:br>
              <a:rPr lang="de-DE" i="1" dirty="0"/>
            </a:br>
            <a:r>
              <a:rPr lang="de-DE" i="1" dirty="0"/>
              <a:t>Die x-Achse ist 16 cm lang und wird von -7  bis 7 beschriftet.</a:t>
            </a:r>
            <a:br>
              <a:rPr lang="de-DE" i="1" dirty="0"/>
            </a:br>
            <a:r>
              <a:rPr lang="de-DE" i="1" dirty="0"/>
              <a:t>Die y-Achse ist 16 cm lang und wird von -7  bis 7 beschriftet.</a:t>
            </a:r>
          </a:p>
          <a:p>
            <a:r>
              <a:rPr lang="de-DE" sz="4400" dirty="0"/>
              <a:t>Zeichne folgende Funktionen in dieses Koordinatensystem und gehe dabei wie folgt vor:</a:t>
            </a:r>
            <a:br>
              <a:rPr lang="de-DE" sz="4400" dirty="0"/>
            </a:br>
            <a:r>
              <a:rPr lang="de-DE" i="1" dirty="0"/>
              <a:t>1. Wertetabelle erstellen</a:t>
            </a:r>
            <a:br>
              <a:rPr lang="de-DE" i="1" dirty="0"/>
            </a:br>
            <a:r>
              <a:rPr lang="de-DE" i="1" dirty="0"/>
              <a:t>2. Funktion einzeichnen</a:t>
            </a:r>
            <a:br>
              <a:rPr lang="de-DE" i="1" dirty="0"/>
            </a:br>
            <a:r>
              <a:rPr lang="de-DE" i="1" dirty="0"/>
              <a:t>3. Funktion beschriften</a:t>
            </a:r>
          </a:p>
          <a:p>
            <a:r>
              <a:rPr lang="de-DE" sz="4400" dirty="0"/>
              <a:t>y</a:t>
            </a:r>
            <a:r>
              <a:rPr lang="de-DE" sz="4400" baseline="-25000" dirty="0"/>
              <a:t>1</a:t>
            </a:r>
            <a:r>
              <a:rPr lang="de-DE" sz="4400" dirty="0"/>
              <a:t> = </a:t>
            </a:r>
            <a:r>
              <a:rPr lang="de-DE" sz="4400" dirty="0" smtClean="0"/>
              <a:t> 3x+5            </a:t>
            </a:r>
            <a:r>
              <a:rPr lang="de-DE" b="1" dirty="0">
                <a:solidFill>
                  <a:srgbClr val="FF0000"/>
                </a:solidFill>
              </a:rPr>
              <a:t>zeichne diese Funktion mit einem roten Stift nach</a:t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sz="4400" dirty="0"/>
              <a:t>y</a:t>
            </a:r>
            <a:r>
              <a:rPr lang="de-DE" sz="4400" baseline="-25000" dirty="0"/>
              <a:t>2</a:t>
            </a:r>
            <a:r>
              <a:rPr lang="de-DE" sz="4400" dirty="0"/>
              <a:t> = </a:t>
            </a:r>
            <a:r>
              <a:rPr lang="de-DE" sz="4400" dirty="0" smtClean="0"/>
              <a:t>-3x+5</a:t>
            </a:r>
            <a:r>
              <a:rPr lang="de-DE" sz="4400" dirty="0"/>
              <a:t/>
            </a:r>
            <a:br>
              <a:rPr lang="de-DE" sz="4400" dirty="0"/>
            </a:br>
            <a:endParaRPr lang="de-DE" sz="4400" dirty="0"/>
          </a:p>
          <a:p>
            <a:r>
              <a:rPr lang="de-DE" sz="4400" dirty="0"/>
              <a:t>Beschreibe den Verlauf der Graphen! Fällt dir etwas auf? </a:t>
            </a:r>
            <a:br>
              <a:rPr lang="de-DE" sz="4400" dirty="0"/>
            </a:br>
            <a:r>
              <a:rPr lang="de-DE" i="1" dirty="0"/>
              <a:t>Hinweis: Was </a:t>
            </a:r>
            <a:r>
              <a:rPr lang="de-DE" i="1" dirty="0" smtClean="0"/>
              <a:t>hat der zweite Funktionsgraph </a:t>
            </a:r>
            <a:r>
              <a:rPr lang="de-DE" i="1" dirty="0"/>
              <a:t>mit der rot gezeichneten Funktion gemeinsam, was </a:t>
            </a:r>
            <a:r>
              <a:rPr lang="de-DE" i="1" smtClean="0"/>
              <a:t>ist anders? </a:t>
            </a:r>
            <a:r>
              <a:rPr lang="de-DE" i="1" dirty="0"/>
              <a:t>Findest du darauf einen Hinweis in der Funktionsgleichung?</a:t>
            </a:r>
          </a:p>
        </p:txBody>
      </p:sp>
    </p:spTree>
    <p:extLst>
      <p:ext uri="{BB962C8B-B14F-4D97-AF65-F5344CB8AC3E}">
        <p14:creationId xmlns:p14="http://schemas.microsoft.com/office/powerpoint/2010/main" val="2192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Bildschirmpräsentation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Lineare Funktionen zeichnen – Zusammenhänge erkennen</vt:lpstr>
      <vt:lpstr>In der ersten PP zu Funktionen hast du erfahren, dass es verschiedene Darstellungen von Funktionen gibt:</vt:lpstr>
      <vt:lpstr>Wir erinnern uns:</vt:lpstr>
      <vt:lpstr>PowerPoint-Präsentation</vt:lpstr>
      <vt:lpstr>Forscherauftrag1</vt:lpstr>
      <vt:lpstr>Forscherauftrag2</vt:lpstr>
      <vt:lpstr>Forscherauftrag3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Lineare Funktionen zeichnen – Zusammenhänge erkennen</dc:title>
  <dc:creator>Annegret</dc:creator>
  <cp:lastModifiedBy>Annegret</cp:lastModifiedBy>
  <cp:revision>18</cp:revision>
  <dcterms:created xsi:type="dcterms:W3CDTF">2020-05-02T12:11:25Z</dcterms:created>
  <dcterms:modified xsi:type="dcterms:W3CDTF">2020-05-03T15:06:23Z</dcterms:modified>
</cp:coreProperties>
</file>